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62" r:id="rId4"/>
    <p:sldId id="281" r:id="rId5"/>
    <p:sldId id="282" r:id="rId6"/>
    <p:sldId id="257" r:id="rId7"/>
    <p:sldId id="258" r:id="rId8"/>
    <p:sldId id="259" r:id="rId9"/>
    <p:sldId id="261" r:id="rId10"/>
    <p:sldId id="272" r:id="rId11"/>
    <p:sldId id="273" r:id="rId12"/>
    <p:sldId id="288" r:id="rId13"/>
    <p:sldId id="284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990A-5952-DA42-BDF9-6066749E5E8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30212-82D1-BC41-9E26-53D7721D5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0212-82D1-BC41-9E26-53D7721D5F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4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3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2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3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1788"/>
            <a:ext cx="4038600" cy="45243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1788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5C1DD-0D1F-684B-97C6-4947F74B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38E7-F5D4-6C48-96F4-13DCF4335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3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6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32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8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7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13828-76F1-574C-8368-DB89092F068F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C93B3-C3FC-BC4A-A8C5-9CD834E29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517474" y="2130425"/>
            <a:ext cx="7772400" cy="1470025"/>
          </a:xfrm>
        </p:spPr>
        <p:txBody>
          <a:bodyPr/>
          <a:lstStyle/>
          <a:p>
            <a:r>
              <a:rPr lang="en-US" dirty="0"/>
              <a:t>Why Oral Health Is Important For Your Pet (and for you)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774300" y="3868661"/>
            <a:ext cx="6400800" cy="1752600"/>
          </a:xfrm>
        </p:spPr>
        <p:txBody>
          <a:bodyPr/>
          <a:lstStyle/>
          <a:p>
            <a:r>
              <a:rPr lang="en-US" dirty="0"/>
              <a:t>Bill Gengler, DVM</a:t>
            </a:r>
          </a:p>
          <a:p>
            <a:r>
              <a:rPr lang="en-US" dirty="0" err="1"/>
              <a:t>Diplomate</a:t>
            </a:r>
            <a:r>
              <a:rPr lang="en-US" dirty="0"/>
              <a:t>, American College of Veterinary Dentistry &amp; Oral Surgery</a:t>
            </a:r>
          </a:p>
        </p:txBody>
      </p:sp>
    </p:spTree>
    <p:extLst>
      <p:ext uri="{BB962C8B-B14F-4D97-AF65-F5344CB8AC3E}">
        <p14:creationId xmlns:p14="http://schemas.microsoft.com/office/powerpoint/2010/main" val="172282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alibri" charset="0"/>
                <a:cs typeface="+mj-cs"/>
              </a:rPr>
              <a:t>Multimodal Dental Homecare</a:t>
            </a:r>
            <a:br>
              <a:rPr lang="en-US" dirty="0">
                <a:latin typeface="Calibri" charset="0"/>
                <a:cs typeface="+mj-cs"/>
              </a:rPr>
            </a:br>
            <a:r>
              <a:rPr lang="en-US" sz="3100" dirty="0">
                <a:latin typeface="Calibri" charset="0"/>
              </a:rPr>
              <a:t>Diets </a:t>
            </a:r>
            <a:r>
              <a:rPr lang="mr-IN" sz="3100" dirty="0">
                <a:latin typeface="Calibri" charset="0"/>
              </a:rPr>
              <a:t>–</a:t>
            </a:r>
            <a:r>
              <a:rPr lang="en-US" sz="3100" dirty="0">
                <a:latin typeface="Calibri" charset="0"/>
              </a:rPr>
              <a:t> </a:t>
            </a:r>
            <a:r>
              <a:rPr lang="en-US" sz="3100" dirty="0" err="1">
                <a:latin typeface="Calibri" charset="0"/>
              </a:rPr>
              <a:t>Eucanuba</a:t>
            </a:r>
            <a:r>
              <a:rPr lang="en-US" sz="3100" dirty="0">
                <a:latin typeface="Calibri" charset="0"/>
              </a:rPr>
              <a:t>, Royal </a:t>
            </a:r>
            <a:r>
              <a:rPr lang="en-US" sz="3100" dirty="0" err="1">
                <a:latin typeface="Calibri" charset="0"/>
              </a:rPr>
              <a:t>Canin</a:t>
            </a:r>
            <a:r>
              <a:rPr lang="en-US" sz="3100" dirty="0">
                <a:latin typeface="Calibri" charset="0"/>
              </a:rPr>
              <a:t>, Purina</a:t>
            </a:r>
          </a:p>
        </p:txBody>
      </p:sp>
      <p:pic>
        <p:nvPicPr>
          <p:cNvPr id="778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7" r="17902"/>
          <a:stretch>
            <a:fillRect/>
          </a:stretch>
        </p:blipFill>
        <p:spPr bwMode="auto">
          <a:xfrm>
            <a:off x="0" y="2426269"/>
            <a:ext cx="2005796" cy="345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Box 6"/>
          <p:cNvSpPr txBox="1">
            <a:spLocks noChangeArrowheads="1"/>
          </p:cNvSpPr>
          <p:nvPr/>
        </p:nvSpPr>
        <p:spPr bwMode="auto">
          <a:xfrm>
            <a:off x="4847889" y="2235711"/>
            <a:ext cx="4296111" cy="406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025" tIns="100013" rIns="200025" bIns="10001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500" dirty="0"/>
              <a:t>Calculus control</a:t>
            </a:r>
          </a:p>
          <a:p>
            <a:pPr eaLnBrk="1" hangingPunct="1"/>
            <a:r>
              <a:rPr lang="en-US" sz="2400" dirty="0"/>
              <a:t>  </a:t>
            </a:r>
          </a:p>
          <a:p>
            <a:pPr eaLnBrk="1" hangingPunct="1"/>
            <a:r>
              <a:rPr lang="en-US" sz="2400" dirty="0"/>
              <a:t>Mechanical </a:t>
            </a:r>
          </a:p>
          <a:p>
            <a:pPr eaLnBrk="1" hangingPunct="1"/>
            <a:r>
              <a:rPr lang="en-US" sz="2400" dirty="0"/>
              <a:t>      -abrasive biscuit</a:t>
            </a:r>
          </a:p>
          <a:p>
            <a:pPr eaLnBrk="1" hangingPunct="1"/>
            <a:r>
              <a:rPr lang="en-US" sz="2400" dirty="0"/>
              <a:t>  </a:t>
            </a:r>
          </a:p>
          <a:p>
            <a:pPr eaLnBrk="1" hangingPunct="1"/>
            <a:r>
              <a:rPr lang="en-US" sz="2400" dirty="0"/>
              <a:t>Chemical               </a:t>
            </a:r>
          </a:p>
          <a:p>
            <a:pPr eaLnBrk="1" hangingPunct="1"/>
            <a:r>
              <a:rPr lang="en-US" sz="2400" dirty="0"/>
              <a:t>      -</a:t>
            </a:r>
            <a:r>
              <a:rPr lang="en-US" sz="2400" dirty="0" err="1"/>
              <a:t>NaHexametaphosphate</a:t>
            </a:r>
            <a:endParaRPr lang="en-US" sz="2400" dirty="0"/>
          </a:p>
          <a:p>
            <a:pPr eaLnBrk="1" hangingPunct="1"/>
            <a:r>
              <a:rPr lang="en-US" sz="2400" dirty="0"/>
              <a:t>             or </a:t>
            </a:r>
          </a:p>
          <a:p>
            <a:pPr eaLnBrk="1" hangingPunct="1"/>
            <a:r>
              <a:rPr lang="en-US" sz="2400" dirty="0"/>
              <a:t>       -Na </a:t>
            </a:r>
            <a:r>
              <a:rPr lang="en-US" sz="2400" dirty="0" err="1"/>
              <a:t>tripolyphosphate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7782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r="19333"/>
          <a:stretch>
            <a:fillRect/>
          </a:stretch>
        </p:blipFill>
        <p:spPr bwMode="auto">
          <a:xfrm>
            <a:off x="1612633" y="2423642"/>
            <a:ext cx="1816633" cy="34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1"/>
          <p:cNvSpPr txBox="1">
            <a:spLocks noChangeArrowheads="1"/>
          </p:cNvSpPr>
          <p:nvPr/>
        </p:nvSpPr>
        <p:spPr bwMode="auto">
          <a:xfrm>
            <a:off x="2336800" y="762000"/>
            <a:ext cx="184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635" r="19973"/>
          <a:stretch/>
        </p:blipFill>
        <p:spPr>
          <a:xfrm>
            <a:off x="3283554" y="2423642"/>
            <a:ext cx="1719220" cy="339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7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3"/>
          <p:cNvSpPr>
            <a:spLocks noGrp="1"/>
          </p:cNvSpPr>
          <p:nvPr>
            <p:ph type="title"/>
          </p:nvPr>
        </p:nvSpPr>
        <p:spPr>
          <a:xfrm>
            <a:off x="2647950" y="800100"/>
            <a:ext cx="6553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alibri" charset="0"/>
                <a:cs typeface="+mj-cs"/>
              </a:rPr>
              <a:t>Multimodal Dental Homecare</a:t>
            </a:r>
            <a:br>
              <a:rPr lang="en-US" dirty="0">
                <a:latin typeface="Calibri" charset="0"/>
                <a:cs typeface="+mj-cs"/>
              </a:rPr>
            </a:br>
            <a:r>
              <a:rPr lang="en-US" dirty="0">
                <a:latin typeface="Calibri" charset="0"/>
              </a:rPr>
              <a:t>Chews or Treats</a:t>
            </a:r>
            <a:endParaRPr lang="en-US" dirty="0">
              <a:latin typeface="Calibri" charset="0"/>
              <a:cs typeface="+mj-cs"/>
            </a:endParaRPr>
          </a:p>
        </p:txBody>
      </p:sp>
      <p:pic>
        <p:nvPicPr>
          <p:cNvPr id="78850" name="Picture 5" descr="Milk Bo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4012" r="16203" b="19753"/>
          <a:stretch>
            <a:fillRect/>
          </a:stretch>
        </p:blipFill>
        <p:spPr bwMode="auto">
          <a:xfrm>
            <a:off x="152400" y="381000"/>
            <a:ext cx="249555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6" descr="Tartar Shie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t="13889" b="31480"/>
          <a:stretch>
            <a:fillRect/>
          </a:stretch>
        </p:blipFill>
        <p:spPr bwMode="auto">
          <a:xfrm>
            <a:off x="3539145" y="2762249"/>
            <a:ext cx="5029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7" descr="t: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9"/>
          <a:stretch>
            <a:fillRect/>
          </a:stretch>
        </p:blipFill>
        <p:spPr bwMode="auto">
          <a:xfrm rot="5400000">
            <a:off x="-306387" y="3373437"/>
            <a:ext cx="40957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9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Chew Toys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92452"/>
            <a:ext cx="85106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Avoid ultra hard chews such as:</a:t>
            </a:r>
          </a:p>
          <a:p>
            <a:r>
              <a:rPr lang="en-US" sz="3600" dirty="0"/>
              <a:t>	1.  Antlers</a:t>
            </a:r>
          </a:p>
          <a:p>
            <a:r>
              <a:rPr lang="en-US" sz="3600" dirty="0"/>
              <a:t>	2.  Bones</a:t>
            </a:r>
          </a:p>
          <a:p>
            <a:r>
              <a:rPr lang="en-US" sz="3600" dirty="0"/>
              <a:t>	3.  Beef hooves</a:t>
            </a:r>
          </a:p>
          <a:p>
            <a:r>
              <a:rPr lang="en-US" sz="3600" dirty="0"/>
              <a:t>	4.  Nylon bones</a:t>
            </a:r>
          </a:p>
          <a:p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403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Before you purchase oral health products</a:t>
            </a:r>
            <a:r>
              <a:rPr lang="mr-IN" dirty="0"/>
              <a:t>………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835" y="2896547"/>
            <a:ext cx="5645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Visit this website </a:t>
            </a:r>
            <a:r>
              <a:rPr lang="mr-IN" sz="3200" dirty="0"/>
              <a:t>…</a:t>
            </a:r>
            <a:r>
              <a:rPr lang="en-US" sz="3200" dirty="0"/>
              <a:t>..</a:t>
            </a:r>
            <a:r>
              <a:rPr lang="en-US" sz="3200" dirty="0" err="1"/>
              <a:t>VOHC.org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7735" y="4501357"/>
            <a:ext cx="8518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Veterinary Oral Health Council sponsored by the American Veterinary Dental College</a:t>
            </a:r>
          </a:p>
          <a:p>
            <a:endParaRPr lang="en-US" dirty="0"/>
          </a:p>
          <a:p>
            <a:r>
              <a:rPr lang="en-US" dirty="0"/>
              <a:t>        *all products listed have been tested and certified for efficacy and safety</a:t>
            </a:r>
          </a:p>
        </p:txBody>
      </p:sp>
    </p:spTree>
    <p:extLst>
      <p:ext uri="{BB962C8B-B14F-4D97-AF65-F5344CB8AC3E}">
        <p14:creationId xmlns:p14="http://schemas.microsoft.com/office/powerpoint/2010/main" val="2992849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But, frequent COHATs are expensive!!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2625" y="1417638"/>
            <a:ext cx="8622785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Safe anesthesia is a must</a:t>
            </a:r>
          </a:p>
          <a:p>
            <a:endParaRPr lang="en-US" sz="2800" dirty="0"/>
          </a:p>
          <a:p>
            <a:r>
              <a:rPr lang="en-US" sz="2800" dirty="0"/>
              <a:t>The old adage:  </a:t>
            </a:r>
            <a:r>
              <a:rPr lang="en-US" sz="2800" i="1" dirty="0"/>
              <a:t>“An ounce of prevention is worth a pound</a:t>
            </a:r>
          </a:p>
          <a:p>
            <a:r>
              <a:rPr lang="en-US" sz="2800" i="1" dirty="0"/>
              <a:t>of cure”!</a:t>
            </a:r>
          </a:p>
          <a:p>
            <a:endParaRPr lang="en-US" sz="2800" dirty="0"/>
          </a:p>
          <a:p>
            <a:r>
              <a:rPr lang="en-US" sz="2800" dirty="0"/>
              <a:t>Consider the savings on medical expenses from early </a:t>
            </a:r>
          </a:p>
          <a:p>
            <a:r>
              <a:rPr lang="en-US" sz="2800" dirty="0"/>
              <a:t>onset of major organ disease</a:t>
            </a:r>
          </a:p>
          <a:p>
            <a:endParaRPr lang="en-US" sz="2800" dirty="0"/>
          </a:p>
          <a:p>
            <a:r>
              <a:rPr lang="en-US" sz="2800" dirty="0"/>
              <a:t>Consider the animals quality and length of life</a:t>
            </a:r>
          </a:p>
          <a:p>
            <a:endParaRPr lang="en-US" sz="2800" dirty="0"/>
          </a:p>
          <a:p>
            <a:r>
              <a:rPr lang="en-US" sz="2800" dirty="0"/>
              <a:t>Many Pet Insurance companies have policies that make</a:t>
            </a:r>
          </a:p>
          <a:p>
            <a:r>
              <a:rPr lang="en-US" sz="2800" dirty="0"/>
              <a:t>general and dental care fairly affordable </a:t>
            </a:r>
          </a:p>
        </p:txBody>
      </p:sp>
    </p:spTree>
    <p:extLst>
      <p:ext uri="{BB962C8B-B14F-4D97-AF65-F5344CB8AC3E}">
        <p14:creationId xmlns:p14="http://schemas.microsoft.com/office/powerpoint/2010/main" val="261833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350" y="2126635"/>
            <a:ext cx="8942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Plaque begins as a biofilm (scum)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Within 48 hours plaque will mineralize into hard calculus (tartar)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Plaque is rich in bacteria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Surface bacteria are aerobic and less harmful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Tartar protects the bacteria allowing bone destruction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Bone destruction causes deep pockets where anaerobes flourish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Anaerobic bacteria are very pathogenic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Bone is rich in blood supply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Blood supply transports pathogenic bacteria to major organs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Oral disease is a major contributor to early organ failure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of Dental Disease</a:t>
            </a:r>
          </a:p>
        </p:txBody>
      </p:sp>
    </p:spTree>
    <p:extLst>
      <p:ext uri="{BB962C8B-B14F-4D97-AF65-F5344CB8AC3E}">
        <p14:creationId xmlns:p14="http://schemas.microsoft.com/office/powerpoint/2010/main" val="325921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Perio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r="15762" b="21739"/>
          <a:stretch>
            <a:fillRect/>
          </a:stretch>
        </p:blipFill>
        <p:spPr bwMode="auto">
          <a:xfrm>
            <a:off x="2399197" y="1283380"/>
            <a:ext cx="4516137" cy="534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0" y="3505200"/>
            <a:ext cx="18319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Healthy Anatomy</a:t>
            </a:r>
          </a:p>
          <a:p>
            <a:pPr>
              <a:defRPr/>
            </a:pPr>
            <a:r>
              <a:rPr lang="en-US">
                <a:cs typeface="+mn-cs"/>
              </a:rPr>
              <a:t> -self cleaning</a:t>
            </a:r>
          </a:p>
        </p:txBody>
      </p:sp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7143750" y="3505200"/>
            <a:ext cx="20240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Diseased Anatomy</a:t>
            </a:r>
          </a:p>
          <a:p>
            <a:pPr>
              <a:defRPr/>
            </a:pPr>
            <a:r>
              <a:rPr lang="en-US">
                <a:cs typeface="+mn-cs"/>
              </a:rPr>
              <a:t>-disease promoting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Periodontium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3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</a:t>
            </a:r>
            <a:r>
              <a:rPr lang="en-US" sz="4000" dirty="0">
                <a:cs typeface="+mj-cs"/>
              </a:rPr>
              <a:t>iofilm- remove before it mineralizes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225425" indent="-225425" eaLnBrk="1" hangingPunct="1">
              <a:defRPr/>
            </a:pPr>
            <a:r>
              <a:rPr lang="en-US" sz="2800" dirty="0">
                <a:cs typeface="+mn-cs"/>
              </a:rPr>
              <a:t>Gross removal</a:t>
            </a:r>
          </a:p>
          <a:p>
            <a:pPr marL="628650" lvl="1" indent="-233363">
              <a:defRPr/>
            </a:pPr>
            <a:r>
              <a:rPr lang="en-US" sz="2400" dirty="0"/>
              <a:t>(COHAT)  comprehensive oral health assessment &amp; treatment</a:t>
            </a:r>
          </a:p>
          <a:p>
            <a:pPr marL="628650" lvl="1" indent="-233363">
              <a:defRPr/>
            </a:pPr>
            <a:r>
              <a:rPr lang="en-US" sz="2400" dirty="0"/>
              <a:t>The kidneys, heart and liver are the most targeted organs of oral pathogens</a:t>
            </a:r>
          </a:p>
          <a:p>
            <a:pPr marL="628650" lvl="1" indent="-233363">
              <a:defRPr/>
            </a:pPr>
            <a:r>
              <a:rPr lang="en-US" sz="2400" dirty="0"/>
              <a:t>Home care</a:t>
            </a:r>
          </a:p>
          <a:p>
            <a:pPr marL="628650" lvl="1" indent="-233363" eaLnBrk="1" hangingPunct="1">
              <a:defRPr/>
            </a:pPr>
            <a:endParaRPr lang="en-US" sz="2400" dirty="0"/>
          </a:p>
          <a:p>
            <a:pPr marL="628650" lvl="1" indent="-233363" eaLnBrk="1" hangingPunct="1">
              <a:defRPr/>
            </a:pPr>
            <a:endParaRPr lang="en-US" sz="2400" dirty="0"/>
          </a:p>
        </p:txBody>
      </p:sp>
      <p:pic>
        <p:nvPicPr>
          <p:cNvPr id="12186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8125" y="1981200"/>
            <a:ext cx="2468563" cy="41148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152400" y="5943600"/>
            <a:ext cx="4953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2"/>
                </a:solidFill>
                <a:latin typeface="Times" charset="0"/>
                <a:cs typeface="Times New Roman" charset="0"/>
              </a:rPr>
              <a:t>3. Nieves, M.A., </a:t>
            </a:r>
            <a:r>
              <a:rPr lang="en-US" sz="1400" dirty="0" err="1">
                <a:solidFill>
                  <a:schemeClr val="tx2"/>
                </a:solidFill>
                <a:latin typeface="Times" charset="0"/>
                <a:cs typeface="Times New Roman" charset="0"/>
              </a:rPr>
              <a:t>Hartwig</a:t>
            </a:r>
            <a:r>
              <a:rPr lang="en-US" sz="1400" dirty="0">
                <a:solidFill>
                  <a:schemeClr val="tx2"/>
                </a:solidFill>
                <a:latin typeface="Times" charset="0"/>
                <a:cs typeface="Times New Roman" charset="0"/>
              </a:rPr>
              <a:t>, P., </a:t>
            </a:r>
            <a:r>
              <a:rPr lang="en-US" sz="1400" dirty="0" err="1">
                <a:solidFill>
                  <a:schemeClr val="tx2"/>
                </a:solidFill>
                <a:latin typeface="Times" charset="0"/>
                <a:cs typeface="Times New Roman" charset="0"/>
              </a:rPr>
              <a:t>Kinyon</a:t>
            </a:r>
            <a:r>
              <a:rPr lang="en-US" sz="1400" dirty="0">
                <a:solidFill>
                  <a:schemeClr val="tx2"/>
                </a:solidFill>
                <a:latin typeface="Times" charset="0"/>
                <a:cs typeface="Times New Roman" charset="0"/>
              </a:rPr>
              <a:t>, J.M., </a:t>
            </a:r>
            <a:r>
              <a:rPr lang="en-US" sz="1400" dirty="0" err="1">
                <a:solidFill>
                  <a:schemeClr val="tx2"/>
                </a:solidFill>
                <a:latin typeface="Times" charset="0"/>
                <a:cs typeface="Times New Roman" charset="0"/>
              </a:rPr>
              <a:t>Riedesel</a:t>
            </a:r>
            <a:r>
              <a:rPr lang="en-US" sz="1400" dirty="0">
                <a:solidFill>
                  <a:schemeClr val="tx2"/>
                </a:solidFill>
                <a:latin typeface="Times" charset="0"/>
                <a:cs typeface="Times New Roman" charset="0"/>
              </a:rPr>
              <a:t>, D.H.: Bacterial isolates from plaque and from blood during and after routine dental procedures in dogs. </a:t>
            </a:r>
            <a:r>
              <a:rPr lang="en-US" sz="1400" i="1" dirty="0">
                <a:solidFill>
                  <a:schemeClr val="tx2"/>
                </a:solidFill>
                <a:latin typeface="Times" charset="0"/>
                <a:cs typeface="Times New Roman" charset="0"/>
              </a:rPr>
              <a:t>Vet </a:t>
            </a:r>
            <a:r>
              <a:rPr lang="en-US" sz="1400" i="1" dirty="0" err="1">
                <a:solidFill>
                  <a:schemeClr val="tx2"/>
                </a:solidFill>
                <a:latin typeface="Times" charset="0"/>
                <a:cs typeface="Times New Roman" charset="0"/>
              </a:rPr>
              <a:t>Surg</a:t>
            </a:r>
            <a:r>
              <a:rPr lang="en-US" sz="1400" i="1" dirty="0">
                <a:solidFill>
                  <a:schemeClr val="tx2"/>
                </a:solidFill>
                <a:latin typeface="Times" charset="0"/>
                <a:cs typeface="Times New Roman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Times" charset="0"/>
                <a:cs typeface="Times New Roman" charset="0"/>
              </a:rPr>
              <a:t>26(1): 26-32; 1997.</a:t>
            </a:r>
          </a:p>
          <a:p>
            <a:pPr eaLnBrk="0" hangingPunct="0">
              <a:spcBef>
                <a:spcPct val="50000"/>
              </a:spcBef>
              <a:defRPr/>
            </a:pPr>
            <a:endParaRPr lang="en-US" sz="1400" dirty="0">
              <a:solidFill>
                <a:srgbClr val="FFFF66"/>
              </a:solidFill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4508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325"/>
            <a:ext cx="27813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1"/>
                </a:solidFill>
                <a:cs typeface="+mn-cs"/>
              </a:rPr>
              <a:t>BACTERIA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572000" y="8382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cs typeface="+mn-cs"/>
              </a:rPr>
              <a:t>Host</a:t>
            </a:r>
            <a:r>
              <a:rPr lang="en-US" sz="2800">
                <a:solidFill>
                  <a:schemeClr val="bg1"/>
                </a:solidFill>
                <a:cs typeface="+mn-cs"/>
              </a:rPr>
              <a:t> </a:t>
            </a:r>
            <a:r>
              <a:rPr lang="en-US" sz="2800">
                <a:cs typeface="+mn-cs"/>
              </a:rPr>
              <a:t>Response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657600" y="2057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Collagenase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791200" y="1828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Arachidonic</a:t>
            </a:r>
            <a:r>
              <a:rPr lang="en-US">
                <a:solidFill>
                  <a:schemeClr val="bg1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Acid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867400" y="2743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Prostaglandins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2819400" y="4298156"/>
            <a:ext cx="3276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Inflammation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Bone Loss</a:t>
            </a: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457200" y="2514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Toxins</a:t>
            </a:r>
          </a:p>
        </p:txBody>
      </p:sp>
      <p:sp>
        <p:nvSpPr>
          <p:cNvPr id="122890" name="Line 10"/>
          <p:cNvSpPr>
            <a:spLocks noChangeShapeType="1"/>
          </p:cNvSpPr>
          <p:nvPr/>
        </p:nvSpPr>
        <p:spPr bwMode="auto">
          <a:xfrm>
            <a:off x="6375400" y="1295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1" name="Line 11"/>
          <p:cNvSpPr>
            <a:spLocks noChangeShapeType="1"/>
          </p:cNvSpPr>
          <p:nvPr/>
        </p:nvSpPr>
        <p:spPr bwMode="auto">
          <a:xfrm flipH="1">
            <a:off x="4495800" y="12954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6934200" y="22098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838200" y="10668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>
            <a:off x="1828800" y="1295400"/>
            <a:ext cx="1676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>
            <a:off x="1447800" y="1066799"/>
            <a:ext cx="3048000" cy="117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>
            <a:off x="984250" y="2920206"/>
            <a:ext cx="316865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7" name="Line 17"/>
          <p:cNvSpPr>
            <a:spLocks noChangeShapeType="1"/>
          </p:cNvSpPr>
          <p:nvPr/>
        </p:nvSpPr>
        <p:spPr bwMode="auto">
          <a:xfrm flipH="1">
            <a:off x="4800600" y="3200400"/>
            <a:ext cx="1962150" cy="11676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8" name="Line 18"/>
          <p:cNvSpPr>
            <a:spLocks noChangeShapeType="1"/>
          </p:cNvSpPr>
          <p:nvPr/>
        </p:nvSpPr>
        <p:spPr bwMode="auto">
          <a:xfrm>
            <a:off x="4410075" y="2514600"/>
            <a:ext cx="9525" cy="18534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899" name="Text Box 19"/>
          <p:cNvSpPr txBox="1">
            <a:spLocks noChangeArrowheads="1"/>
          </p:cNvSpPr>
          <p:nvPr/>
        </p:nvSpPr>
        <p:spPr bwMode="auto">
          <a:xfrm>
            <a:off x="365125" y="727075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Bacteria</a:t>
            </a:r>
          </a:p>
        </p:txBody>
      </p:sp>
      <p:sp>
        <p:nvSpPr>
          <p:cNvPr id="122900" name="Line 20"/>
          <p:cNvSpPr>
            <a:spLocks noChangeShapeType="1"/>
          </p:cNvSpPr>
          <p:nvPr/>
        </p:nvSpPr>
        <p:spPr bwMode="auto">
          <a:xfrm>
            <a:off x="4419600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01" name="Line 21"/>
          <p:cNvSpPr>
            <a:spLocks noChangeShapeType="1"/>
          </p:cNvSpPr>
          <p:nvPr/>
        </p:nvSpPr>
        <p:spPr bwMode="auto">
          <a:xfrm flipH="1">
            <a:off x="1600200" y="4724400"/>
            <a:ext cx="1981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10075" y="5013325"/>
            <a:ext cx="0" cy="946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57600" y="5747266"/>
            <a:ext cx="175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Systemic disease</a:t>
            </a:r>
          </a:p>
        </p:txBody>
      </p:sp>
    </p:spTree>
    <p:extLst>
      <p:ext uri="{BB962C8B-B14F-4D97-AF65-F5344CB8AC3E}">
        <p14:creationId xmlns:p14="http://schemas.microsoft.com/office/powerpoint/2010/main" val="11806419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0"/>
            <a:ext cx="617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Homecare for my </a:t>
            </a:r>
            <a:r>
              <a:rPr lang="en-US" dirty="0" err="1">
                <a:cs typeface="+mj-cs"/>
              </a:rPr>
              <a:t>Lolly</a:t>
            </a:r>
            <a:r>
              <a:rPr lang="en-US" dirty="0">
                <a:cs typeface="+mj-cs"/>
              </a:rPr>
              <a:t>!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rcRect l="11291" r="11291"/>
          <a:stretch>
            <a:fillRect/>
          </a:stretch>
        </p:blipFill>
        <p:spPr/>
      </p:pic>
      <p:sp>
        <p:nvSpPr>
          <p:cNvPr id="11" name="Content Placeholder 10"/>
          <p:cNvSpPr>
            <a:spLocks noGrp="1"/>
          </p:cNvSpPr>
          <p:nvPr>
            <p:ph type="body"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Daily “spin” Brushing w/ an enzymatic paste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Dental diet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Tartar Shield treats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T/d treats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Milk Bone Brushing Chews</a:t>
            </a:r>
          </a:p>
          <a:p>
            <a:pPr eaLnBrk="1" hangingPunct="1">
              <a:defRPr/>
            </a:pPr>
            <a:r>
              <a:rPr lang="en-US" dirty="0" err="1">
                <a:cs typeface="+mn-cs"/>
              </a:rPr>
              <a:t>Kongs</a:t>
            </a:r>
            <a:r>
              <a:rPr lang="en-US" dirty="0">
                <a:cs typeface="+mn-cs"/>
              </a:rPr>
              <a:t> and soft toys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596063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4475" y="98425"/>
            <a:ext cx="8899525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>
                <a:cs typeface="+mj-cs"/>
              </a:rPr>
              <a:t>Oral Exam After 12 months (pre-cleaning) </a:t>
            </a:r>
          </a:p>
        </p:txBody>
      </p:sp>
      <p:pic>
        <p:nvPicPr>
          <p:cNvPr id="808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48498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832225"/>
            <a:ext cx="52705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90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Teeth Brushing is the Gold Standard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5513" y="1657350"/>
            <a:ext cx="3197225" cy="42164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Brush daily with an enzymatic toothpaste</a:t>
            </a:r>
          </a:p>
          <a:p>
            <a:pPr lvl="1" eaLnBrk="1" hangingPunct="1">
              <a:defRPr/>
            </a:pPr>
            <a:r>
              <a:rPr lang="en-US" dirty="0"/>
              <a:t>Electric “Spin” Brush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Use mechanical plaque control (texture) </a:t>
            </a:r>
          </a:p>
          <a:p>
            <a:pPr lvl="1" eaLnBrk="1" hangingPunct="1">
              <a:defRPr/>
            </a:pPr>
            <a:r>
              <a:rPr lang="en-US" dirty="0"/>
              <a:t>Diet, treats and toys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cs typeface="+mn-cs"/>
              </a:rPr>
              <a:t>Use chemical plaque control (</a:t>
            </a:r>
            <a:r>
              <a:rPr lang="en-US" dirty="0" err="1">
                <a:cs typeface="+mn-cs"/>
              </a:rPr>
              <a:t>NaHMP</a:t>
            </a:r>
            <a:r>
              <a:rPr lang="en-US" dirty="0">
                <a:cs typeface="+mn-cs"/>
              </a:rPr>
              <a:t>)</a:t>
            </a:r>
          </a:p>
          <a:p>
            <a:pPr lvl="1" eaLnBrk="1" hangingPunct="1">
              <a:defRPr/>
            </a:pPr>
            <a:r>
              <a:rPr lang="en-US" dirty="0"/>
              <a:t>Diet and treats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cs typeface="+mn-cs"/>
              </a:rPr>
              <a:t>COHATs on a regular, as needed, basis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pic>
        <p:nvPicPr>
          <p:cNvPr id="81923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67"/>
          <a:stretch/>
        </p:blipFill>
        <p:spPr bwMode="auto">
          <a:xfrm>
            <a:off x="4774975" y="1914550"/>
            <a:ext cx="1463041" cy="431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517" t="9523" r="18901" b="14601"/>
          <a:stretch/>
        </p:blipFill>
        <p:spPr>
          <a:xfrm>
            <a:off x="6013830" y="1657350"/>
            <a:ext cx="3130170" cy="48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4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3304" y="2132013"/>
            <a:ext cx="8689026" cy="1468437"/>
          </a:xfrm>
        </p:spPr>
        <p:txBody>
          <a:bodyPr/>
          <a:lstStyle/>
          <a:p>
            <a:pPr defTabSz="1989833" eaLnBrk="1" hangingPunct="1">
              <a:defRPr/>
            </a:pPr>
            <a:r>
              <a:rPr lang="en-US" dirty="0">
                <a:latin typeface="Calibri" charset="0"/>
                <a:cs typeface="+mj-cs"/>
              </a:rPr>
              <a:t>Think Multimodal Dental Homecare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52492"/>
            <a:ext cx="6400800" cy="2526475"/>
          </a:xfrm>
        </p:spPr>
        <p:txBody>
          <a:bodyPr rtlCol="0">
            <a:normAutofit/>
          </a:bodyPr>
          <a:lstStyle/>
          <a:p>
            <a:pPr defTabSz="199931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Daily Brushing</a:t>
            </a:r>
          </a:p>
          <a:p>
            <a:pPr defTabSz="199931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Dental Diet</a:t>
            </a:r>
          </a:p>
          <a:p>
            <a:pPr defTabSz="199931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Dental Treats</a:t>
            </a:r>
          </a:p>
          <a:p>
            <a:pPr defTabSz="199931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Safe Chew Toys</a:t>
            </a:r>
          </a:p>
        </p:txBody>
      </p:sp>
    </p:spTree>
    <p:extLst>
      <p:ext uri="{BB962C8B-B14F-4D97-AF65-F5344CB8AC3E}">
        <p14:creationId xmlns:p14="http://schemas.microsoft.com/office/powerpoint/2010/main" val="77563410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487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</vt:lpstr>
      <vt:lpstr>Office Theme</vt:lpstr>
      <vt:lpstr>Why Oral Health Is Important For Your Pet (and for you)</vt:lpstr>
      <vt:lpstr>Progression of Dental Disease</vt:lpstr>
      <vt:lpstr>The Periodontium</vt:lpstr>
      <vt:lpstr>Biofilm- remove before it mineralizes</vt:lpstr>
      <vt:lpstr>PowerPoint Presentation</vt:lpstr>
      <vt:lpstr>Homecare for my Lolly!</vt:lpstr>
      <vt:lpstr>Oral Exam After 12 months (pre-cleaning) </vt:lpstr>
      <vt:lpstr>Teeth Brushing is the Gold Standard</vt:lpstr>
      <vt:lpstr>Think Multimodal Dental Homecare</vt:lpstr>
      <vt:lpstr>Multimodal Dental Homecare Diets – Eucanuba, Royal Canin, Purina</vt:lpstr>
      <vt:lpstr>Multimodal Dental Homecare Chews or Treats</vt:lpstr>
      <vt:lpstr>Safe Chew Toys</vt:lpstr>
      <vt:lpstr>Before you purchase oral health products………</vt:lpstr>
      <vt:lpstr>But, frequent COHATs are expensive!!</vt:lpstr>
    </vt:vector>
  </TitlesOfParts>
  <Company>GADOS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Gengler</dc:creator>
  <cp:lastModifiedBy>Lorraine Wilson</cp:lastModifiedBy>
  <cp:revision>31</cp:revision>
  <dcterms:created xsi:type="dcterms:W3CDTF">2022-10-23T16:14:07Z</dcterms:created>
  <dcterms:modified xsi:type="dcterms:W3CDTF">2023-01-16T02:27:27Z</dcterms:modified>
</cp:coreProperties>
</file>